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23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5" r:id="rId9"/>
    <p:sldId id="264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385" autoAdjust="0"/>
    <p:restoredTop sz="86406" autoAdjust="0"/>
  </p:normalViewPr>
  <p:slideViewPr>
    <p:cSldViewPr snapToGrid="0">
      <p:cViewPr varScale="1">
        <p:scale>
          <a:sx n="76" d="100"/>
          <a:sy n="76" d="100"/>
        </p:scale>
        <p:origin x="66" y="36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9239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9739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108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048791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0185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9732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06469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451696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40672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819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6723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108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49482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491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2949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157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86960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1/23/2020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53597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4" r:id="rId1"/>
    <p:sldLayoutId id="2147483725" r:id="rId2"/>
    <p:sldLayoutId id="2147483726" r:id="rId3"/>
    <p:sldLayoutId id="2147483727" r:id="rId4"/>
    <p:sldLayoutId id="2147483728" r:id="rId5"/>
    <p:sldLayoutId id="2147483729" r:id="rId6"/>
    <p:sldLayoutId id="2147483730" r:id="rId7"/>
    <p:sldLayoutId id="2147483731" r:id="rId8"/>
    <p:sldLayoutId id="2147483732" r:id="rId9"/>
    <p:sldLayoutId id="2147483733" r:id="rId10"/>
    <p:sldLayoutId id="2147483734" r:id="rId11"/>
    <p:sldLayoutId id="2147483735" r:id="rId12"/>
    <p:sldLayoutId id="2147483736" r:id="rId13"/>
    <p:sldLayoutId id="2147483737" r:id="rId14"/>
    <p:sldLayoutId id="2147483738" r:id="rId15"/>
    <p:sldLayoutId id="2147483739" r:id="rId16"/>
    <p:sldLayoutId id="2147483740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A77F01-D146-42B7-9C02-4B900325DF7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Classification </a:t>
            </a:r>
            <a:r>
              <a:rPr lang="en-US" dirty="0"/>
              <a:t>and Detection with Convolutional Neural Networks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3EC038-5C47-4EEA-BB5D-175451C7029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Scott </a:t>
            </a:r>
            <a:r>
              <a:rPr lang="en-US" dirty="0"/>
              <a:t>Lilleboe</a:t>
            </a:r>
          </a:p>
        </p:txBody>
      </p:sp>
    </p:spTree>
    <p:extLst>
      <p:ext uri="{BB962C8B-B14F-4D97-AF65-F5344CB8AC3E}">
        <p14:creationId xmlns:p14="http://schemas.microsoft.com/office/powerpoint/2010/main" val="41132774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7628A06-60C7-430E-ADA5-AAFFF0842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479546"/>
            <a:ext cx="5456279" cy="3873958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DD9E51E-8883-4923-B918-0AD265F428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n-US" sz="3200"/>
              <a:t>Lessons learned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837AB5-B30E-4C09-A62D-587AA04AE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4459287" cy="3965046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000" dirty="0"/>
              <a:t>GPU vs CPU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7s vs 50s per image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Start simple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Work on less complicated images first</a:t>
            </a:r>
          </a:p>
          <a:p>
            <a:pPr>
              <a:lnSpc>
                <a:spcPct val="110000"/>
              </a:lnSpc>
            </a:pPr>
            <a:r>
              <a:rPr lang="en-US" sz="2000" dirty="0"/>
              <a:t>Prototype quickly</a:t>
            </a:r>
          </a:p>
          <a:p>
            <a:pPr lvl="1">
              <a:lnSpc>
                <a:spcPct val="110000"/>
              </a:lnSpc>
            </a:pPr>
            <a:r>
              <a:rPr lang="en-US" dirty="0"/>
              <a:t>Create smaller train/validation/test sets to iterate over more parameter/model combinations quickly</a:t>
            </a:r>
          </a:p>
        </p:txBody>
      </p:sp>
    </p:spTree>
    <p:extLst>
      <p:ext uri="{BB962C8B-B14F-4D97-AF65-F5344CB8AC3E}">
        <p14:creationId xmlns:p14="http://schemas.microsoft.com/office/powerpoint/2010/main" val="37303595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25460-3976-4A70-B7EB-FC96C114F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/>
              <a:t>The 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51B4CD-7D5A-4FB5-8147-8CBDB68F8B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Check the code!</a:t>
            </a:r>
          </a:p>
        </p:txBody>
      </p:sp>
    </p:spTree>
    <p:extLst>
      <p:ext uri="{BB962C8B-B14F-4D97-AF65-F5344CB8AC3E}">
        <p14:creationId xmlns:p14="http://schemas.microsoft.com/office/powerpoint/2010/main" val="2532034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0F9D9F-FFFE-4158-9C4D-EBDBACF74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2A151-09CF-4351-9E59-9A6ACF447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Create a pipeline to detect and recognize digits in a single image</a:t>
            </a:r>
          </a:p>
          <a:p>
            <a:r>
              <a:rPr lang="en-US" dirty="0"/>
              <a:t>Must use a Convolutional Neural Network (CNN)</a:t>
            </a:r>
          </a:p>
          <a:p>
            <a:r>
              <a:rPr lang="en-US" dirty="0"/>
              <a:t>The sequences of digits will have varying scales, orientations, and fonts</a:t>
            </a:r>
          </a:p>
          <a:p>
            <a:r>
              <a:rPr lang="en-US" dirty="0"/>
              <a:t>Kick off the code sequence…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2115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CF95D-8AE6-42F0-8403-250C0F0C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5BF1E-0D5B-469B-BBB7-CD685A7751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Simple Gaussian blur applied to images</a:t>
            </a:r>
          </a:p>
          <a:p>
            <a:r>
              <a:rPr lang="en-US" dirty="0"/>
              <a:t>Sliding window utilized at various scales</a:t>
            </a:r>
          </a:p>
          <a:p>
            <a:pPr lvl="1"/>
            <a:r>
              <a:rPr lang="en-US" dirty="0"/>
              <a:t>Needed to find a “sweet spot” where the steps in window scaling covered the image space adequately while not impacting overall prediction performance</a:t>
            </a:r>
          </a:p>
          <a:p>
            <a:r>
              <a:rPr lang="en-US" dirty="0"/>
              <a:t>Send image slices to the CNN for digit recognition</a:t>
            </a:r>
          </a:p>
          <a:p>
            <a:r>
              <a:rPr lang="en-US" dirty="0"/>
              <a:t>Filter CNN prediction values to suppress false positives</a:t>
            </a:r>
          </a:p>
          <a:p>
            <a:r>
              <a:rPr lang="en-US" dirty="0"/>
              <a:t>Use prediction thresholding, custom algorithms and non maximum suppression </a:t>
            </a:r>
          </a:p>
        </p:txBody>
      </p:sp>
    </p:spTree>
    <p:extLst>
      <p:ext uri="{BB962C8B-B14F-4D97-AF65-F5344CB8AC3E}">
        <p14:creationId xmlns:p14="http://schemas.microsoft.com/office/powerpoint/2010/main" val="7338370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811869-78A1-4795-BEE6-1910F935D4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Network (CNN)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A5FAA2-A078-4787-A7EF-13D9D0DFB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VGG16 </a:t>
            </a:r>
          </a:p>
          <a:p>
            <a:pPr lvl="1"/>
            <a:r>
              <a:rPr lang="en-US" dirty="0"/>
              <a:t>Pre-Trained on ImageNet data</a:t>
            </a:r>
          </a:p>
          <a:p>
            <a:pPr lvl="1"/>
            <a:r>
              <a:rPr lang="en-US" dirty="0"/>
              <a:t>Top 3 FCL removed and replaced with 3 FCL custom layers</a:t>
            </a:r>
          </a:p>
          <a:p>
            <a:pPr lvl="1"/>
            <a:r>
              <a:rPr lang="en-US" dirty="0"/>
              <a:t>11 Classes with a softmax activation</a:t>
            </a:r>
          </a:p>
        </p:txBody>
      </p:sp>
    </p:spTree>
    <p:extLst>
      <p:ext uri="{BB962C8B-B14F-4D97-AF65-F5344CB8AC3E}">
        <p14:creationId xmlns:p14="http://schemas.microsoft.com/office/powerpoint/2010/main" val="26946051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lose up of text on a white background&#10;&#10;Description generated with very high confidence">
            <a:extLst>
              <a:ext uri="{FF2B5EF4-FFF2-40B4-BE49-F238E27FC236}">
                <a16:creationId xmlns:a16="http://schemas.microsoft.com/office/drawing/2014/main" id="{C1F7D317-C705-469F-A88E-D7D8570058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3647" y="1137621"/>
            <a:ext cx="6103063" cy="45772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70E1461-AC84-4C89-A2CE-A6DDFA28CB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n-US" sz="2800" dirty="0"/>
              <a:t>CNN model Learning curve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r>
              <a:rPr lang="en-US" sz="1800" dirty="0"/>
              <a:t>Reached 90% plus training, validation, testing accuracy after the first 2 epochs</a:t>
            </a:r>
          </a:p>
          <a:p>
            <a:r>
              <a:rPr lang="en-US" sz="1800" dirty="0"/>
              <a:t>After 85 epochs:</a:t>
            </a:r>
          </a:p>
          <a:p>
            <a:pPr lvl="1"/>
            <a:r>
              <a:rPr lang="en-US" sz="1800" dirty="0"/>
              <a:t>98.8% Training</a:t>
            </a:r>
          </a:p>
          <a:p>
            <a:pPr lvl="1"/>
            <a:r>
              <a:rPr lang="en-US" sz="1800" b="1" dirty="0"/>
              <a:t>99.4% Validation</a:t>
            </a:r>
          </a:p>
          <a:p>
            <a:pPr lvl="1"/>
            <a:r>
              <a:rPr lang="en-US" sz="1800" dirty="0"/>
              <a:t>98.2% Testing</a:t>
            </a:r>
          </a:p>
        </p:txBody>
      </p:sp>
    </p:spTree>
    <p:extLst>
      <p:ext uri="{BB962C8B-B14F-4D97-AF65-F5344CB8AC3E}">
        <p14:creationId xmlns:p14="http://schemas.microsoft.com/office/powerpoint/2010/main" val="1252578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door&#10;&#10;Description generated with high confidence">
            <a:extLst>
              <a:ext uri="{FF2B5EF4-FFF2-40B4-BE49-F238E27FC236}">
                <a16:creationId xmlns:a16="http://schemas.microsoft.com/office/drawing/2014/main" id="{B80B8309-90D8-48F5-9A43-4AF4B78C12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/>
          <a:stretch/>
        </p:blipFill>
        <p:spPr>
          <a:xfrm>
            <a:off x="7205875" y="4665452"/>
            <a:ext cx="2710209" cy="2032657"/>
          </a:xfrm>
          <a:prstGeom prst="rect">
            <a:avLst/>
          </a:prstGeom>
        </p:spPr>
      </p:pic>
      <p:pic>
        <p:nvPicPr>
          <p:cNvPr id="5" name="Picture 4" descr="A close up of a door&#10;&#10;Description generated with high confidence">
            <a:extLst>
              <a:ext uri="{FF2B5EF4-FFF2-40B4-BE49-F238E27FC236}">
                <a16:creationId xmlns:a16="http://schemas.microsoft.com/office/drawing/2014/main" id="{07945964-0FAF-45DE-8701-EC702FD600F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/>
          <a:stretch/>
        </p:blipFill>
        <p:spPr>
          <a:xfrm>
            <a:off x="7239213" y="2425173"/>
            <a:ext cx="2676871" cy="2007653"/>
          </a:xfrm>
          <a:prstGeom prst="rect">
            <a:avLst/>
          </a:prstGeom>
        </p:spPr>
      </p:pic>
      <p:pic>
        <p:nvPicPr>
          <p:cNvPr id="6" name="Picture 5" descr="A picture containing building, wall&#10;&#10;Description generated with high confidence">
            <a:extLst>
              <a:ext uri="{FF2B5EF4-FFF2-40B4-BE49-F238E27FC236}">
                <a16:creationId xmlns:a16="http://schemas.microsoft.com/office/drawing/2014/main" id="{C070DABB-BD73-4E76-A214-982EEB885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39213" y="209895"/>
            <a:ext cx="2676872" cy="200765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2FD6EC8-7CAD-4E3B-9201-E72EED7C0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6097800" cy="1478570"/>
          </a:xfrm>
        </p:spPr>
        <p:txBody>
          <a:bodyPr>
            <a:normAutofit/>
          </a:bodyPr>
          <a:lstStyle/>
          <a:p>
            <a:r>
              <a:rPr lang="en-US" dirty="0"/>
              <a:t>prediction filtering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4EDF81-3F98-4BB0-BB95-D0C7B97F5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5995988" cy="354171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Digit threshold filtering</a:t>
            </a:r>
          </a:p>
          <a:p>
            <a:r>
              <a:rPr lang="en-US" dirty="0"/>
              <a:t>Mean &amp; Centroid distances</a:t>
            </a:r>
          </a:p>
          <a:p>
            <a:pPr lvl="1"/>
            <a:r>
              <a:rPr lang="en-US" dirty="0"/>
              <a:t>Mean filtering based on standard deviation from all the centroids</a:t>
            </a:r>
          </a:p>
          <a:p>
            <a:pPr lvl="1"/>
            <a:r>
              <a:rPr lang="en-US" dirty="0"/>
              <a:t>Average centroid distance for each detected digit filtering</a:t>
            </a:r>
          </a:p>
          <a:p>
            <a:r>
              <a:rPr lang="en-US" dirty="0"/>
              <a:t>Non Maxima Suppression (results on next slide)</a:t>
            </a:r>
          </a:p>
        </p:txBody>
      </p:sp>
    </p:spTree>
    <p:extLst>
      <p:ext uri="{BB962C8B-B14F-4D97-AF65-F5344CB8AC3E}">
        <p14:creationId xmlns:p14="http://schemas.microsoft.com/office/powerpoint/2010/main" val="2820468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E141425-47F1-446C-A669-DD4B6335868B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20" name="Rectangle 19">
              <a:extLst>
                <a:ext uri="{FF2B5EF4-FFF2-40B4-BE49-F238E27FC236}">
                  <a16:creationId xmlns:a16="http://schemas.microsoft.com/office/drawing/2014/main" id="{2CEF905D-FB19-4186-9DD5-C8FDD5042E3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">
              <a:extLst>
                <a:ext uri="{FF2B5EF4-FFF2-40B4-BE49-F238E27FC236}">
                  <a16:creationId xmlns:a16="http://schemas.microsoft.com/office/drawing/2014/main" id="{DA23869A-1EBC-49F0-8BFB-E5FD1027F3E1}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044CC69-5FA0-4079-ACF6-E0B2224C8E82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40302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4" name="Rectangle 5">
              <a:extLst>
                <a:ext uri="{FF2B5EF4-FFF2-40B4-BE49-F238E27FC236}">
                  <a16:creationId xmlns:a16="http://schemas.microsoft.com/office/drawing/2014/main" id="{0E02DCAF-3D40-43B2-80B4-4B1C81269ABE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C3F6DE37-F70B-4189-BC37-DCCDC0433FE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0FA21425-8E78-4A2E-B456-F691C2486373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8">
              <a:extLst>
                <a:ext uri="{FF2B5EF4-FFF2-40B4-BE49-F238E27FC236}">
                  <a16:creationId xmlns:a16="http://schemas.microsoft.com/office/drawing/2014/main" id="{586BACE6-EF5A-4F87-A08C-BC10470B5EA2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9">
              <a:extLst>
                <a:ext uri="{FF2B5EF4-FFF2-40B4-BE49-F238E27FC236}">
                  <a16:creationId xmlns:a16="http://schemas.microsoft.com/office/drawing/2014/main" id="{D5BB5481-C083-40D6-BA4F-2BCA43BCE791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0">
              <a:extLst>
                <a:ext uri="{FF2B5EF4-FFF2-40B4-BE49-F238E27FC236}">
                  <a16:creationId xmlns:a16="http://schemas.microsoft.com/office/drawing/2014/main" id="{C1971299-3ABA-47FA-96EA-6AC9CD83666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1">
              <a:extLst>
                <a:ext uri="{FF2B5EF4-FFF2-40B4-BE49-F238E27FC236}">
                  <a16:creationId xmlns:a16="http://schemas.microsoft.com/office/drawing/2014/main" id="{228DA6B5-EB8F-4551-842E-475FFD5D9DD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12">
              <a:extLst>
                <a:ext uri="{FF2B5EF4-FFF2-40B4-BE49-F238E27FC236}">
                  <a16:creationId xmlns:a16="http://schemas.microsoft.com/office/drawing/2014/main" id="{62CCC73D-9E8E-4F2C-AB65-F8021E8AFBB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3">
              <a:extLst>
                <a:ext uri="{FF2B5EF4-FFF2-40B4-BE49-F238E27FC236}">
                  <a16:creationId xmlns:a16="http://schemas.microsoft.com/office/drawing/2014/main" id="{A31358E0-7305-41FB-A506-E4AEC312BF3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4">
              <a:extLst>
                <a:ext uri="{FF2B5EF4-FFF2-40B4-BE49-F238E27FC236}">
                  <a16:creationId xmlns:a16="http://schemas.microsoft.com/office/drawing/2014/main" id="{54CD2DBC-2EBC-4347-B1D7-9FDFD19AB06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5">
              <a:extLst>
                <a:ext uri="{FF2B5EF4-FFF2-40B4-BE49-F238E27FC236}">
                  <a16:creationId xmlns:a16="http://schemas.microsoft.com/office/drawing/2014/main" id="{C5D2189B-9A43-458A-8280-12115BD1333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86A0BD9F-C44E-4A7A-970E-95C3D9CBE27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17">
              <a:extLst>
                <a:ext uri="{FF2B5EF4-FFF2-40B4-BE49-F238E27FC236}">
                  <a16:creationId xmlns:a16="http://schemas.microsoft.com/office/drawing/2014/main" id="{C61D16CB-CA04-48F3-8937-7CD12CBB53D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18">
              <a:extLst>
                <a:ext uri="{FF2B5EF4-FFF2-40B4-BE49-F238E27FC236}">
                  <a16:creationId xmlns:a16="http://schemas.microsoft.com/office/drawing/2014/main" id="{FFF803DE-DC7D-4330-BF51-91ED9A270DD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19">
              <a:extLst>
                <a:ext uri="{FF2B5EF4-FFF2-40B4-BE49-F238E27FC236}">
                  <a16:creationId xmlns:a16="http://schemas.microsoft.com/office/drawing/2014/main" id="{A20D16A5-371A-4D36-A921-FAEB3E752D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0">
              <a:extLst>
                <a:ext uri="{FF2B5EF4-FFF2-40B4-BE49-F238E27FC236}">
                  <a16:creationId xmlns:a16="http://schemas.microsoft.com/office/drawing/2014/main" id="{B377664D-E56E-47F2-ADE9-F0DB0066FDCD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1">
              <a:extLst>
                <a:ext uri="{FF2B5EF4-FFF2-40B4-BE49-F238E27FC236}">
                  <a16:creationId xmlns:a16="http://schemas.microsoft.com/office/drawing/2014/main" id="{B66C16BA-AA50-4AF8-B7E4-5DD728EA1690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2">
              <a:extLst>
                <a:ext uri="{FF2B5EF4-FFF2-40B4-BE49-F238E27FC236}">
                  <a16:creationId xmlns:a16="http://schemas.microsoft.com/office/drawing/2014/main" id="{7D49274F-3B96-453F-9FF9-03820DA68E4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3">
              <a:extLst>
                <a:ext uri="{FF2B5EF4-FFF2-40B4-BE49-F238E27FC236}">
                  <a16:creationId xmlns:a16="http://schemas.microsoft.com/office/drawing/2014/main" id="{2CB1C4C1-67D2-4E04-9705-259B8D8BF7F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4">
              <a:extLst>
                <a:ext uri="{FF2B5EF4-FFF2-40B4-BE49-F238E27FC236}">
                  <a16:creationId xmlns:a16="http://schemas.microsoft.com/office/drawing/2014/main" id="{3AABFD26-DC1A-4B49-A905-C9359C0F2B0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5">
              <a:extLst>
                <a:ext uri="{FF2B5EF4-FFF2-40B4-BE49-F238E27FC236}">
                  <a16:creationId xmlns:a16="http://schemas.microsoft.com/office/drawing/2014/main" id="{4A860D05-6C5E-4536-82D7-EA16821CFF2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26">
              <a:extLst>
                <a:ext uri="{FF2B5EF4-FFF2-40B4-BE49-F238E27FC236}">
                  <a16:creationId xmlns:a16="http://schemas.microsoft.com/office/drawing/2014/main" id="{3D2633F4-5842-4D6C-ABB7-1113AA2E3B9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27">
              <a:extLst>
                <a:ext uri="{FF2B5EF4-FFF2-40B4-BE49-F238E27FC236}">
                  <a16:creationId xmlns:a16="http://schemas.microsoft.com/office/drawing/2014/main" id="{4BAB787F-A7CD-48B1-BCC2-8C17153D987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28">
              <a:extLst>
                <a:ext uri="{FF2B5EF4-FFF2-40B4-BE49-F238E27FC236}">
                  <a16:creationId xmlns:a16="http://schemas.microsoft.com/office/drawing/2014/main" id="{A8F9C24B-2BFF-49CB-837F-2A961679AFFC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29">
              <a:extLst>
                <a:ext uri="{FF2B5EF4-FFF2-40B4-BE49-F238E27FC236}">
                  <a16:creationId xmlns:a16="http://schemas.microsoft.com/office/drawing/2014/main" id="{50CAA75F-E305-496B-8ECE-0EAAF73F613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0">
              <a:extLst>
                <a:ext uri="{FF2B5EF4-FFF2-40B4-BE49-F238E27FC236}">
                  <a16:creationId xmlns:a16="http://schemas.microsoft.com/office/drawing/2014/main" id="{048824B7-A2D6-4229-AA72-3B426C0CC9B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31">
              <a:extLst>
                <a:ext uri="{FF2B5EF4-FFF2-40B4-BE49-F238E27FC236}">
                  <a16:creationId xmlns:a16="http://schemas.microsoft.com/office/drawing/2014/main" id="{9BC98FC3-3C2B-4FAF-9D57-A5444EA846D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2">
              <a:extLst>
                <a:ext uri="{FF2B5EF4-FFF2-40B4-BE49-F238E27FC236}">
                  <a16:creationId xmlns:a16="http://schemas.microsoft.com/office/drawing/2014/main" id="{881B5EC6-7541-40BC-BCFE-4BE615B0D4C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33">
              <a:extLst>
                <a:ext uri="{FF2B5EF4-FFF2-40B4-BE49-F238E27FC236}">
                  <a16:creationId xmlns:a16="http://schemas.microsoft.com/office/drawing/2014/main" id="{B7D09D55-3C5B-4D4D-B93E-7DCCD9CC3651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34">
              <a:extLst>
                <a:ext uri="{FF2B5EF4-FFF2-40B4-BE49-F238E27FC236}">
                  <a16:creationId xmlns:a16="http://schemas.microsoft.com/office/drawing/2014/main" id="{3DFDDAA6-3982-451A-8678-C1E742205C6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5">
              <a:extLst>
                <a:ext uri="{FF2B5EF4-FFF2-40B4-BE49-F238E27FC236}">
                  <a16:creationId xmlns:a16="http://schemas.microsoft.com/office/drawing/2014/main" id="{5FDB1BD9-535C-4889-B7CB-CAF36DD9EB6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36">
              <a:extLst>
                <a:ext uri="{FF2B5EF4-FFF2-40B4-BE49-F238E27FC236}">
                  <a16:creationId xmlns:a16="http://schemas.microsoft.com/office/drawing/2014/main" id="{E917EA0D-B159-4514-9985-8F2D72140B0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37">
              <a:extLst>
                <a:ext uri="{FF2B5EF4-FFF2-40B4-BE49-F238E27FC236}">
                  <a16:creationId xmlns:a16="http://schemas.microsoft.com/office/drawing/2014/main" id="{AAEAD2BB-20B0-4524-8C1E-A0C9A214C665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38">
              <a:extLst>
                <a:ext uri="{FF2B5EF4-FFF2-40B4-BE49-F238E27FC236}">
                  <a16:creationId xmlns:a16="http://schemas.microsoft.com/office/drawing/2014/main" id="{0578691E-1100-4A75-A679-FB736231AFF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39">
              <a:extLst>
                <a:ext uri="{FF2B5EF4-FFF2-40B4-BE49-F238E27FC236}">
                  <a16:creationId xmlns:a16="http://schemas.microsoft.com/office/drawing/2014/main" id="{B81DCAC2-BFCE-4EA8-AED6-3B0584BC272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40">
              <a:extLst>
                <a:ext uri="{FF2B5EF4-FFF2-40B4-BE49-F238E27FC236}">
                  <a16:creationId xmlns:a16="http://schemas.microsoft.com/office/drawing/2014/main" id="{6E591D20-16DF-4D23-AA8E-49E996EE037E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41">
              <a:extLst>
                <a:ext uri="{FF2B5EF4-FFF2-40B4-BE49-F238E27FC236}">
                  <a16:creationId xmlns:a16="http://schemas.microsoft.com/office/drawing/2014/main" id="{210C811B-99FC-46E5-ADE3-6542915D08A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42">
              <a:extLst>
                <a:ext uri="{FF2B5EF4-FFF2-40B4-BE49-F238E27FC236}">
                  <a16:creationId xmlns:a16="http://schemas.microsoft.com/office/drawing/2014/main" id="{3A6BA8F4-1D06-4515-898D-F7D123C88E1B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43">
              <a:extLst>
                <a:ext uri="{FF2B5EF4-FFF2-40B4-BE49-F238E27FC236}">
                  <a16:creationId xmlns:a16="http://schemas.microsoft.com/office/drawing/2014/main" id="{88A2948E-2673-4CC4-86AF-38153DFB434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44">
              <a:extLst>
                <a:ext uri="{FF2B5EF4-FFF2-40B4-BE49-F238E27FC236}">
                  <a16:creationId xmlns:a16="http://schemas.microsoft.com/office/drawing/2014/main" id="{DCB1742C-4528-43B8-AD2C-7F46451E699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Rectangle 45">
              <a:extLst>
                <a:ext uri="{FF2B5EF4-FFF2-40B4-BE49-F238E27FC236}">
                  <a16:creationId xmlns:a16="http://schemas.microsoft.com/office/drawing/2014/main" id="{A23F50F3-19DC-462D-989B-550177CDE489}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65" name="Freeform 46">
              <a:extLst>
                <a:ext uri="{FF2B5EF4-FFF2-40B4-BE49-F238E27FC236}">
                  <a16:creationId xmlns:a16="http://schemas.microsoft.com/office/drawing/2014/main" id="{914EBEF6-E320-4749-805C-B8D1580E844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47">
              <a:extLst>
                <a:ext uri="{FF2B5EF4-FFF2-40B4-BE49-F238E27FC236}">
                  <a16:creationId xmlns:a16="http://schemas.microsoft.com/office/drawing/2014/main" id="{73AFAEE9-7BD7-4793-8C2C-C3F8E8E15096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48">
              <a:extLst>
                <a:ext uri="{FF2B5EF4-FFF2-40B4-BE49-F238E27FC236}">
                  <a16:creationId xmlns:a16="http://schemas.microsoft.com/office/drawing/2014/main" id="{DCA54010-BA40-4516-8F74-E8D74F159CA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49">
              <a:extLst>
                <a:ext uri="{FF2B5EF4-FFF2-40B4-BE49-F238E27FC236}">
                  <a16:creationId xmlns:a16="http://schemas.microsoft.com/office/drawing/2014/main" id="{D06446F2-4DB5-4C33-87CD-12CCC56BAA17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50">
              <a:extLst>
                <a:ext uri="{FF2B5EF4-FFF2-40B4-BE49-F238E27FC236}">
                  <a16:creationId xmlns:a16="http://schemas.microsoft.com/office/drawing/2014/main" id="{AA8F8A6F-B630-4227-95A9-B1EABA76F7A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51">
              <a:extLst>
                <a:ext uri="{FF2B5EF4-FFF2-40B4-BE49-F238E27FC236}">
                  <a16:creationId xmlns:a16="http://schemas.microsoft.com/office/drawing/2014/main" id="{EF5FBCFB-6917-4991-9B55-E060B037DDF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52">
              <a:extLst>
                <a:ext uri="{FF2B5EF4-FFF2-40B4-BE49-F238E27FC236}">
                  <a16:creationId xmlns:a16="http://schemas.microsoft.com/office/drawing/2014/main" id="{18D4F355-1E67-4D54-BAA9-D44ECE2EF9C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53">
              <a:extLst>
                <a:ext uri="{FF2B5EF4-FFF2-40B4-BE49-F238E27FC236}">
                  <a16:creationId xmlns:a16="http://schemas.microsoft.com/office/drawing/2014/main" id="{B4104810-CC44-49AC-A919-4C5DEBCB4889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54">
              <a:extLst>
                <a:ext uri="{FF2B5EF4-FFF2-40B4-BE49-F238E27FC236}">
                  <a16:creationId xmlns:a16="http://schemas.microsoft.com/office/drawing/2014/main" id="{15484B5A-0C2F-4575-9E51-C9BC252F549A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55">
              <a:extLst>
                <a:ext uri="{FF2B5EF4-FFF2-40B4-BE49-F238E27FC236}">
                  <a16:creationId xmlns:a16="http://schemas.microsoft.com/office/drawing/2014/main" id="{5690C67D-BDAB-4489-AC6B-ABBD6898154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56">
              <a:extLst>
                <a:ext uri="{FF2B5EF4-FFF2-40B4-BE49-F238E27FC236}">
                  <a16:creationId xmlns:a16="http://schemas.microsoft.com/office/drawing/2014/main" id="{085B4A46-D2BC-4CF5-B1E6-CB7FB5CB8FE8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57">
              <a:extLst>
                <a:ext uri="{FF2B5EF4-FFF2-40B4-BE49-F238E27FC236}">
                  <a16:creationId xmlns:a16="http://schemas.microsoft.com/office/drawing/2014/main" id="{63B3881D-4C83-42F6-A85F-BB93BD0EBE43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58">
              <a:extLst>
                <a:ext uri="{FF2B5EF4-FFF2-40B4-BE49-F238E27FC236}">
                  <a16:creationId xmlns:a16="http://schemas.microsoft.com/office/drawing/2014/main" id="{DCE86F89-B724-4B53-85C2-B0A9B92C1C04}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7" name="Picture 6" descr="A sign on the side of a building&#10;&#10;Description generated with very high confidence">
            <a:extLst>
              <a:ext uri="{FF2B5EF4-FFF2-40B4-BE49-F238E27FC236}">
                <a16:creationId xmlns:a16="http://schemas.microsoft.com/office/drawing/2014/main" id="{5A8D30D3-2333-418E-8A9F-0C98A68E7AA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4122" b="912"/>
          <a:stretch/>
        </p:blipFill>
        <p:spPr>
          <a:xfrm>
            <a:off x="20" y="3427414"/>
            <a:ext cx="6101577" cy="3430587"/>
          </a:xfrm>
          <a:custGeom>
            <a:avLst/>
            <a:gdLst>
              <a:gd name="connsiteX0" fmla="*/ 0 w 6101597"/>
              <a:gd name="connsiteY0" fmla="*/ 0 h 3430587"/>
              <a:gd name="connsiteX1" fmla="*/ 6101597 w 6101597"/>
              <a:gd name="connsiteY1" fmla="*/ 0 h 3430587"/>
              <a:gd name="connsiteX2" fmla="*/ 6101597 w 6101597"/>
              <a:gd name="connsiteY2" fmla="*/ 3430587 h 3430587"/>
              <a:gd name="connsiteX3" fmla="*/ 0 w 6101597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30587">
                <a:moveTo>
                  <a:pt x="0" y="0"/>
                </a:moveTo>
                <a:lnTo>
                  <a:pt x="6101597" y="0"/>
                </a:lnTo>
                <a:lnTo>
                  <a:pt x="6101597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2" name="Content Placeholder 4" descr="A close up of a door&#10;&#10;Description generated with very high confidence">
            <a:extLst>
              <a:ext uri="{FF2B5EF4-FFF2-40B4-BE49-F238E27FC236}">
                <a16:creationId xmlns:a16="http://schemas.microsoft.com/office/drawing/2014/main" id="{0880F376-596F-413D-AD03-864977DE276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3211" r="3" b="3"/>
          <a:stretch/>
        </p:blipFill>
        <p:spPr>
          <a:xfrm>
            <a:off x="3043878" y="1"/>
            <a:ext cx="3052122" cy="3427413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9" name="Picture 8" descr="A sign on the side of a building&#10;&#10;Description generated with very high confidence">
            <a:extLst>
              <a:ext uri="{FF2B5EF4-FFF2-40B4-BE49-F238E27FC236}">
                <a16:creationId xmlns:a16="http://schemas.microsoft.com/office/drawing/2014/main" id="{AC1A6FED-AD9E-42E6-9FA1-E2A6952C6886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6906" r="16308" b="3"/>
          <a:stretch/>
        </p:blipFill>
        <p:spPr>
          <a:xfrm>
            <a:off x="20" y="1"/>
            <a:ext cx="3052102" cy="3427413"/>
          </a:xfrm>
          <a:custGeom>
            <a:avLst/>
            <a:gdLst>
              <a:gd name="connsiteX0" fmla="*/ 0 w 6101597"/>
              <a:gd name="connsiteY0" fmla="*/ 0 h 3427413"/>
              <a:gd name="connsiteX1" fmla="*/ 6101597 w 6101597"/>
              <a:gd name="connsiteY1" fmla="*/ 0 h 3427413"/>
              <a:gd name="connsiteX2" fmla="*/ 6101597 w 6101597"/>
              <a:gd name="connsiteY2" fmla="*/ 3427413 h 3427413"/>
              <a:gd name="connsiteX3" fmla="*/ 0 w 6101597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101597" h="3427413">
                <a:moveTo>
                  <a:pt x="0" y="0"/>
                </a:moveTo>
                <a:lnTo>
                  <a:pt x="6101597" y="0"/>
                </a:lnTo>
                <a:lnTo>
                  <a:pt x="6101597" y="3427413"/>
                </a:lnTo>
                <a:lnTo>
                  <a:pt x="0" y="3427413"/>
                </a:lnTo>
                <a:close/>
              </a:path>
            </a:pathLst>
          </a:custGeom>
        </p:spPr>
      </p:pic>
      <p:cxnSp>
        <p:nvCxnSpPr>
          <p:cNvPr id="85" name="Straight Connector 78">
            <a:extLst>
              <a:ext uri="{FF2B5EF4-FFF2-40B4-BE49-F238E27FC236}">
                <a16:creationId xmlns:a16="http://schemas.microsoft.com/office/drawing/2014/main" id="{0ED84A1E-BC4C-4D60-8A01-CAC6AA1EFB89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3354" y="-464"/>
            <a:ext cx="2646" cy="6858465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cxnSp>
        <p:nvCxnSpPr>
          <p:cNvPr id="86" name="Straight Connector 80">
            <a:extLst>
              <a:ext uri="{FF2B5EF4-FFF2-40B4-BE49-F238E27FC236}">
                <a16:creationId xmlns:a16="http://schemas.microsoft.com/office/drawing/2014/main" id="{D9DEBE99-FE38-4433-85FE-1012E0588304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043878" y="-464"/>
            <a:ext cx="2646" cy="342900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/>
        </p:spPr>
      </p:cxnSp>
      <p:cxnSp>
        <p:nvCxnSpPr>
          <p:cNvPr id="87" name="Straight Connector 82">
            <a:extLst>
              <a:ext uri="{FF2B5EF4-FFF2-40B4-BE49-F238E27FC236}">
                <a16:creationId xmlns:a16="http://schemas.microsoft.com/office/drawing/2014/main" id="{F572885A-3F48-463E-82AF-D40C46EE7A1E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5597" y="3427414"/>
            <a:ext cx="6101597" cy="0"/>
          </a:xfrm>
          <a:prstGeom prst="line">
            <a:avLst/>
          </a:prstGeom>
          <a:solidFill>
            <a:schemeClr val="tx2">
              <a:alpha val="60000"/>
            </a:schemeClr>
          </a:solidFill>
          <a:ln w="19050">
            <a:solidFill>
              <a:schemeClr val="tx2">
                <a:alpha val="60000"/>
              </a:schemeClr>
            </a:solidFill>
          </a:ln>
          <a:effectLst>
            <a:outerShdw blurRad="50800" dist="38100" dir="2700000" algn="tl" rotWithShape="0">
              <a:srgbClr val="000000">
                <a:alpha val="58000"/>
              </a:srgbClr>
            </a:outerShdw>
          </a:effectLst>
        </p:spPr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58E9D85-EEC2-471B-98E1-B881565ED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45353" y="618518"/>
            <a:ext cx="4413736" cy="1478570"/>
          </a:xfrm>
        </p:spPr>
        <p:txBody>
          <a:bodyPr>
            <a:normAutofit/>
          </a:bodyPr>
          <a:lstStyle/>
          <a:p>
            <a:r>
              <a:rPr lang="en-US"/>
              <a:t>Positive Results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6945352" y="2249487"/>
            <a:ext cx="4413737" cy="3541714"/>
          </a:xfrm>
        </p:spPr>
        <p:txBody>
          <a:bodyPr>
            <a:normAutofit/>
          </a:bodyPr>
          <a:lstStyle/>
          <a:p>
            <a:r>
              <a:rPr lang="en-US" dirty="0"/>
              <a:t>Different fonts</a:t>
            </a:r>
          </a:p>
          <a:p>
            <a:r>
              <a:rPr lang="en-US" dirty="0"/>
              <a:t>Scale invariance</a:t>
            </a:r>
          </a:p>
          <a:p>
            <a:r>
              <a:rPr lang="en-US" dirty="0"/>
              <a:t>Orientation &amp; Rotation</a:t>
            </a:r>
          </a:p>
          <a:p>
            <a:r>
              <a:rPr lang="en-US" dirty="0"/>
              <a:t>Lighting (shadowing on bottom image)</a:t>
            </a:r>
          </a:p>
        </p:txBody>
      </p:sp>
    </p:spTree>
    <p:extLst>
      <p:ext uri="{BB962C8B-B14F-4D97-AF65-F5344CB8AC3E}">
        <p14:creationId xmlns:p14="http://schemas.microsoft.com/office/powerpoint/2010/main" val="2592548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41144-F9AD-4DD6-9820-28D76240D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video</a:t>
            </a:r>
          </a:p>
        </p:txBody>
      </p:sp>
      <p:pic>
        <p:nvPicPr>
          <p:cNvPr id="4" name="my_video">
            <a:hlinkClick r:id="" action="ppaction://media"/>
            <a:extLst>
              <a:ext uri="{FF2B5EF4-FFF2-40B4-BE49-F238E27FC236}">
                <a16:creationId xmlns:a16="http://schemas.microsoft.com/office/drawing/2014/main" id="{39003DF8-A8E7-4F3C-BA42-D5B51170B6C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03450" y="1860550"/>
            <a:ext cx="7577138" cy="4262438"/>
          </a:xfrm>
        </p:spPr>
      </p:pic>
    </p:spTree>
    <p:extLst>
      <p:ext uri="{BB962C8B-B14F-4D97-AF65-F5344CB8AC3E}">
        <p14:creationId xmlns:p14="http://schemas.microsoft.com/office/powerpoint/2010/main" val="3509622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48000"/>
                <a:hueMod val="106000"/>
                <a:satMod val="140000"/>
                <a:lumMod val="42000"/>
              </a:schemeClr>
              <a:schemeClr val="bg2">
                <a:tint val="98000"/>
                <a:hueMod val="92000"/>
                <a:satMod val="220000"/>
                <a:lumMod val="9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Content Placeholder 8" descr="A sign on the side of a building&#10;&#10;Description generated with very high confidence">
            <a:extLst>
              <a:ext uri="{FF2B5EF4-FFF2-40B4-BE49-F238E27FC236}">
                <a16:creationId xmlns:a16="http://schemas.microsoft.com/office/drawing/2014/main" id="{C723FBE1-EA2D-4595-ADC3-547D9D3AD48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636" r="1" b="7612"/>
          <a:stretch/>
        </p:blipFill>
        <p:spPr>
          <a:xfrm>
            <a:off x="20" y="4572000"/>
            <a:ext cx="4635563" cy="2286001"/>
          </a:xfrm>
          <a:custGeom>
            <a:avLst/>
            <a:gdLst>
              <a:gd name="connsiteX0" fmla="*/ 0 w 4635583"/>
              <a:gd name="connsiteY0" fmla="*/ 0 h 3430587"/>
              <a:gd name="connsiteX1" fmla="*/ 4635583 w 4635583"/>
              <a:gd name="connsiteY1" fmla="*/ 0 h 3430587"/>
              <a:gd name="connsiteX2" fmla="*/ 4635583 w 4635583"/>
              <a:gd name="connsiteY2" fmla="*/ 3430587 h 3430587"/>
              <a:gd name="connsiteX3" fmla="*/ 0 w 4635583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5583" h="3430587">
                <a:moveTo>
                  <a:pt x="0" y="0"/>
                </a:moveTo>
                <a:lnTo>
                  <a:pt x="4635583" y="0"/>
                </a:lnTo>
                <a:lnTo>
                  <a:pt x="4635583" y="3430587"/>
                </a:lnTo>
                <a:lnTo>
                  <a:pt x="0" y="3430587"/>
                </a:lnTo>
                <a:close/>
              </a:path>
            </a:pathLst>
          </a:custGeom>
        </p:spPr>
      </p:pic>
      <p:pic>
        <p:nvPicPr>
          <p:cNvPr id="13" name="Picture 12" descr="A sign on the side of a building&#10;&#10;Description generated with very high confidence">
            <a:extLst>
              <a:ext uri="{FF2B5EF4-FFF2-40B4-BE49-F238E27FC236}">
                <a16:creationId xmlns:a16="http://schemas.microsoft.com/office/drawing/2014/main" id="{10C32BFE-CD22-4CB7-9152-EA76161AEE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5927" r="1" b="8595"/>
          <a:stretch/>
        </p:blipFill>
        <p:spPr>
          <a:xfrm>
            <a:off x="-25963" y="2295525"/>
            <a:ext cx="4635563" cy="2276475"/>
          </a:xfrm>
          <a:custGeom>
            <a:avLst/>
            <a:gdLst>
              <a:gd name="connsiteX0" fmla="*/ 0 w 4635583"/>
              <a:gd name="connsiteY0" fmla="*/ 0 h 3427413"/>
              <a:gd name="connsiteX1" fmla="*/ 4635583 w 4635583"/>
              <a:gd name="connsiteY1" fmla="*/ 0 h 3427413"/>
              <a:gd name="connsiteX2" fmla="*/ 4635583 w 4635583"/>
              <a:gd name="connsiteY2" fmla="*/ 3427413 h 3427413"/>
              <a:gd name="connsiteX3" fmla="*/ 0 w 4635583"/>
              <a:gd name="connsiteY3" fmla="*/ 3427413 h 34274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5583" h="3427413">
                <a:moveTo>
                  <a:pt x="0" y="0"/>
                </a:moveTo>
                <a:lnTo>
                  <a:pt x="4635583" y="0"/>
                </a:lnTo>
                <a:lnTo>
                  <a:pt x="4635583" y="3427413"/>
                </a:lnTo>
                <a:lnTo>
                  <a:pt x="0" y="3427413"/>
                </a:lnTo>
                <a:close/>
              </a:path>
            </a:pathLst>
          </a:custGeom>
        </p:spPr>
      </p:pic>
      <p:pic>
        <p:nvPicPr>
          <p:cNvPr id="11" name="Picture 10" descr="A sign on the side of a building&#10;&#10;Description generated with very high confidence">
            <a:extLst>
              <a:ext uri="{FF2B5EF4-FFF2-40B4-BE49-F238E27FC236}">
                <a16:creationId xmlns:a16="http://schemas.microsoft.com/office/drawing/2014/main" id="{53C275BD-DD6D-4642-B52B-FD1D1FFE029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5914" r="1" b="8334"/>
          <a:stretch/>
        </p:blipFill>
        <p:spPr>
          <a:xfrm>
            <a:off x="-27224" y="1587"/>
            <a:ext cx="4635563" cy="2286001"/>
          </a:xfrm>
          <a:custGeom>
            <a:avLst/>
            <a:gdLst>
              <a:gd name="connsiteX0" fmla="*/ 0 w 4635583"/>
              <a:gd name="connsiteY0" fmla="*/ 0 h 3430587"/>
              <a:gd name="connsiteX1" fmla="*/ 4635583 w 4635583"/>
              <a:gd name="connsiteY1" fmla="*/ 0 h 3430587"/>
              <a:gd name="connsiteX2" fmla="*/ 4635583 w 4635583"/>
              <a:gd name="connsiteY2" fmla="*/ 3430587 h 3430587"/>
              <a:gd name="connsiteX3" fmla="*/ 0 w 4635583"/>
              <a:gd name="connsiteY3" fmla="*/ 3430587 h 3430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5583" h="3430587">
                <a:moveTo>
                  <a:pt x="0" y="0"/>
                </a:moveTo>
                <a:lnTo>
                  <a:pt x="4635583" y="0"/>
                </a:lnTo>
                <a:lnTo>
                  <a:pt x="4635583" y="3430587"/>
                </a:lnTo>
                <a:lnTo>
                  <a:pt x="0" y="3430587"/>
                </a:lnTo>
                <a:close/>
              </a:path>
            </a:pathLst>
          </a:cu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07D881-8383-4075-8F6A-3E88F9D8A8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91209" y="618518"/>
            <a:ext cx="5877676" cy="1478570"/>
          </a:xfrm>
        </p:spPr>
        <p:txBody>
          <a:bodyPr>
            <a:normAutofit/>
          </a:bodyPr>
          <a:lstStyle/>
          <a:p>
            <a:r>
              <a:rPr lang="en-US" dirty="0"/>
              <a:t>Negative results</a:t>
            </a:r>
          </a:p>
        </p:txBody>
      </p:sp>
      <p:sp>
        <p:nvSpPr>
          <p:cNvPr id="18" name="Content Placeholder 17"/>
          <p:cNvSpPr>
            <a:spLocks noGrp="1"/>
          </p:cNvSpPr>
          <p:nvPr>
            <p:ph idx="1"/>
          </p:nvPr>
        </p:nvSpPr>
        <p:spPr>
          <a:xfrm>
            <a:off x="5491209" y="2249487"/>
            <a:ext cx="5877677" cy="3541714"/>
          </a:xfrm>
        </p:spPr>
        <p:txBody>
          <a:bodyPr>
            <a:normAutofit/>
          </a:bodyPr>
          <a:lstStyle/>
          <a:p>
            <a:r>
              <a:rPr lang="en-US" dirty="0"/>
              <a:t>Text disrupted recognition</a:t>
            </a:r>
          </a:p>
          <a:p>
            <a:r>
              <a:rPr lang="en-US" dirty="0"/>
              <a:t>Mean cluster filtering worked but removed the only positive result</a:t>
            </a:r>
          </a:p>
          <a:p>
            <a:r>
              <a:rPr lang="en-US" dirty="0"/>
              <a:t>Didn’t train on skewed digits</a:t>
            </a:r>
          </a:p>
          <a:p>
            <a:r>
              <a:rPr lang="en-US" dirty="0"/>
              <a:t>Sliding window scaling was not robust enough</a:t>
            </a:r>
          </a:p>
        </p:txBody>
      </p:sp>
    </p:spTree>
    <p:extLst>
      <p:ext uri="{BB962C8B-B14F-4D97-AF65-F5344CB8AC3E}">
        <p14:creationId xmlns:p14="http://schemas.microsoft.com/office/powerpoint/2010/main" val="8572356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228</TotalTime>
  <Words>293</Words>
  <Application>Microsoft Office PowerPoint</Application>
  <PresentationFormat>Widescreen</PresentationFormat>
  <Paragraphs>51</Paragraphs>
  <Slides>11</Slides>
  <Notes>0</Notes>
  <HiddenSlides>4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Trebuchet MS</vt:lpstr>
      <vt:lpstr>Tw Cen MT</vt:lpstr>
      <vt:lpstr>Circuit</vt:lpstr>
      <vt:lpstr>Classification and Detection with Convolutional Neural Networks</vt:lpstr>
      <vt:lpstr>Overview</vt:lpstr>
      <vt:lpstr>Pipeline</vt:lpstr>
      <vt:lpstr>Convolutional Neural Network (CNN)</vt:lpstr>
      <vt:lpstr>CNN model Learning curve</vt:lpstr>
      <vt:lpstr>prediction filtering</vt:lpstr>
      <vt:lpstr>Positive Results</vt:lpstr>
      <vt:lpstr>Example video</vt:lpstr>
      <vt:lpstr>Negative results</vt:lpstr>
      <vt:lpstr>Lessons learned</vt:lpstr>
      <vt:lpstr>The End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Project: Classification and Detection with Convolutional Neural Networks - CS6476 Computer Vision</dc:title>
  <dc:creator>Scott Lilleboe</dc:creator>
  <cp:lastModifiedBy>Scott Lilleboe</cp:lastModifiedBy>
  <cp:revision>22</cp:revision>
  <dcterms:created xsi:type="dcterms:W3CDTF">2017-12-03T15:18:18Z</dcterms:created>
  <dcterms:modified xsi:type="dcterms:W3CDTF">2020-01-23T21:19:07Z</dcterms:modified>
</cp:coreProperties>
</file>

<file path=docProps/thumbnail.jpeg>
</file>